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8b956d3f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8b956d3f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8b956d3f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8b956d3f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8b956d3f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8b956d3f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b956d3f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b956d3f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Example:</a:t>
            </a:r>
            <a:r>
              <a:rPr lang="en"/>
              <a:t> with a linear regression, we use each input is weighted and summed up to estimate the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we have a good linear regression model, we should be able to get a good estimate for the output given the inputs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8b956d3f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8b956d3f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7280ccf5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7280ccf5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8b956d3f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8b956d3f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8b956d3f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8b956d3f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hyperlink" Target="https://thispersondoesnotexist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eveloperstudentclubwm.github.io/ML_lesson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-7588" l="0" r="0" t="15601"/>
          <a:stretch/>
        </p:blipFill>
        <p:spPr>
          <a:xfrm>
            <a:off x="0" y="0"/>
            <a:ext cx="9144003" cy="560597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0" y="552800"/>
            <a:ext cx="9144000" cy="11250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780">
                <a:latin typeface="Trebuchet MS"/>
                <a:ea typeface="Trebuchet MS"/>
                <a:cs typeface="Trebuchet MS"/>
                <a:sym typeface="Trebuchet MS"/>
              </a:rPr>
              <a:t> Methods and Applications</a:t>
            </a:r>
            <a:endParaRPr b="1" sz="478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-2616" r="0" t="0"/>
          <a:stretch/>
        </p:blipFill>
        <p:spPr>
          <a:xfrm>
            <a:off x="7726650" y="552800"/>
            <a:ext cx="1154452" cy="1125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Applications of machine learning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675" y="1819876"/>
            <a:ext cx="3345275" cy="22324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3" name="Google Shape;63;p14"/>
          <p:cNvCxnSpPr/>
          <p:nvPr/>
        </p:nvCxnSpPr>
        <p:spPr>
          <a:xfrm>
            <a:off x="4912034" y="1328675"/>
            <a:ext cx="0" cy="3214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3900" y="1602388"/>
            <a:ext cx="2667425" cy="26674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" name="Google Shape;65;p14"/>
          <p:cNvSpPr txBox="1"/>
          <p:nvPr/>
        </p:nvSpPr>
        <p:spPr>
          <a:xfrm>
            <a:off x="1441650" y="4042225"/>
            <a:ext cx="19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Self-driving cars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5474875" y="4259750"/>
            <a:ext cx="256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Synthetically-Generated Faces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How do we recognize a prediction problem?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025" y="1635100"/>
            <a:ext cx="982700" cy="13099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" name="Google Shape;73;p15"/>
          <p:cNvSpPr txBox="1"/>
          <p:nvPr/>
        </p:nvSpPr>
        <p:spPr>
          <a:xfrm>
            <a:off x="328550" y="1062400"/>
            <a:ext cx="43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We identify our </a:t>
            </a: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input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 and choose a desired </a:t>
            </a: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output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425" y="1787500"/>
            <a:ext cx="982700" cy="13099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350" y="3286250"/>
            <a:ext cx="1028049" cy="154057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3750" y="3438650"/>
            <a:ext cx="1028049" cy="154057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" name="Google Shape;77;p15"/>
          <p:cNvSpPr txBox="1"/>
          <p:nvPr/>
        </p:nvSpPr>
        <p:spPr>
          <a:xfrm>
            <a:off x="3089514" y="3082888"/>
            <a:ext cx="13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[</a:t>
            </a: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CAT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 or </a:t>
            </a: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DOG]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8" name="Google Shape;78;p15"/>
          <p:cNvCxnSpPr/>
          <p:nvPr/>
        </p:nvCxnSpPr>
        <p:spPr>
          <a:xfrm>
            <a:off x="4690825" y="1604679"/>
            <a:ext cx="0" cy="3428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2575" y="2683812"/>
            <a:ext cx="1770869" cy="118177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6">
            <a:alphaModFix/>
          </a:blip>
          <a:srcRect b="25828" l="22423" r="23621" t="28213"/>
          <a:stretch/>
        </p:blipFill>
        <p:spPr>
          <a:xfrm>
            <a:off x="5492375" y="1819789"/>
            <a:ext cx="1129201" cy="63975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7">
            <a:alphaModFix/>
          </a:blip>
          <a:srcRect b="15016" l="0" r="0" t="0"/>
          <a:stretch/>
        </p:blipFill>
        <p:spPr>
          <a:xfrm>
            <a:off x="7134450" y="1819788"/>
            <a:ext cx="1129199" cy="6397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82" name="Google Shape;82;p15"/>
          <p:cNvGrpSpPr/>
          <p:nvPr/>
        </p:nvGrpSpPr>
        <p:grpSpPr>
          <a:xfrm>
            <a:off x="6669740" y="2116068"/>
            <a:ext cx="138600" cy="485400"/>
            <a:chOff x="6537562" y="1201075"/>
            <a:chExt cx="138600" cy="485400"/>
          </a:xfrm>
        </p:grpSpPr>
        <p:cxnSp>
          <p:nvCxnSpPr>
            <p:cNvPr id="83" name="Google Shape;83;p15"/>
            <p:cNvCxnSpPr/>
            <p:nvPr/>
          </p:nvCxnSpPr>
          <p:spPr>
            <a:xfrm>
              <a:off x="6537562" y="1201075"/>
              <a:ext cx="138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15"/>
            <p:cNvCxnSpPr/>
            <p:nvPr/>
          </p:nvCxnSpPr>
          <p:spPr>
            <a:xfrm>
              <a:off x="6666575" y="1201075"/>
              <a:ext cx="0" cy="485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85" name="Google Shape;85;p15"/>
          <p:cNvGrpSpPr/>
          <p:nvPr/>
        </p:nvGrpSpPr>
        <p:grpSpPr>
          <a:xfrm flipH="1">
            <a:off x="6947674" y="2116063"/>
            <a:ext cx="138600" cy="485400"/>
            <a:chOff x="6537562" y="1201075"/>
            <a:chExt cx="138600" cy="485400"/>
          </a:xfrm>
        </p:grpSpPr>
        <p:cxnSp>
          <p:nvCxnSpPr>
            <p:cNvPr id="86" name="Google Shape;86;p15"/>
            <p:cNvCxnSpPr/>
            <p:nvPr/>
          </p:nvCxnSpPr>
          <p:spPr>
            <a:xfrm>
              <a:off x="6537562" y="1201075"/>
              <a:ext cx="138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" name="Google Shape;87;p15"/>
            <p:cNvCxnSpPr/>
            <p:nvPr/>
          </p:nvCxnSpPr>
          <p:spPr>
            <a:xfrm>
              <a:off x="6666575" y="1201075"/>
              <a:ext cx="0" cy="485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88" name="Google Shape;8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39900" y="4038813"/>
            <a:ext cx="1028049" cy="68559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" name="Google Shape;89;p15"/>
          <p:cNvPicPr preferRelativeResize="0"/>
          <p:nvPr/>
        </p:nvPicPr>
        <p:blipFill rotWithShape="1">
          <a:blip r:embed="rId9">
            <a:alphaModFix/>
          </a:blip>
          <a:srcRect b="2616" l="12527" r="14935" t="58684"/>
          <a:stretch/>
        </p:blipFill>
        <p:spPr>
          <a:xfrm>
            <a:off x="7134450" y="4015663"/>
            <a:ext cx="1028050" cy="68559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90" name="Google Shape;90;p15"/>
          <p:cNvGrpSpPr/>
          <p:nvPr/>
        </p:nvGrpSpPr>
        <p:grpSpPr>
          <a:xfrm rot="10800000">
            <a:off x="6920874" y="3961133"/>
            <a:ext cx="138600" cy="485400"/>
            <a:chOff x="6537562" y="1201075"/>
            <a:chExt cx="138600" cy="485400"/>
          </a:xfrm>
        </p:grpSpPr>
        <p:cxnSp>
          <p:nvCxnSpPr>
            <p:cNvPr id="91" name="Google Shape;91;p15"/>
            <p:cNvCxnSpPr/>
            <p:nvPr/>
          </p:nvCxnSpPr>
          <p:spPr>
            <a:xfrm>
              <a:off x="6537562" y="1201075"/>
              <a:ext cx="138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" name="Google Shape;92;p15"/>
            <p:cNvCxnSpPr/>
            <p:nvPr/>
          </p:nvCxnSpPr>
          <p:spPr>
            <a:xfrm>
              <a:off x="6666575" y="1201075"/>
              <a:ext cx="0" cy="485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93" name="Google Shape;93;p15"/>
          <p:cNvGrpSpPr/>
          <p:nvPr/>
        </p:nvGrpSpPr>
        <p:grpSpPr>
          <a:xfrm flipH="1" rot="10800000">
            <a:off x="6642940" y="3961139"/>
            <a:ext cx="138600" cy="485400"/>
            <a:chOff x="6537562" y="1201075"/>
            <a:chExt cx="138600" cy="485400"/>
          </a:xfrm>
        </p:grpSpPr>
        <p:cxnSp>
          <p:nvCxnSpPr>
            <p:cNvPr id="94" name="Google Shape;94;p15"/>
            <p:cNvCxnSpPr/>
            <p:nvPr/>
          </p:nvCxnSpPr>
          <p:spPr>
            <a:xfrm>
              <a:off x="6537562" y="1201075"/>
              <a:ext cx="138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" name="Google Shape;95;p15"/>
            <p:cNvCxnSpPr/>
            <p:nvPr/>
          </p:nvCxnSpPr>
          <p:spPr>
            <a:xfrm>
              <a:off x="6666575" y="1201075"/>
              <a:ext cx="0" cy="485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96" name="Google Shape;96;p15"/>
          <p:cNvGrpSpPr/>
          <p:nvPr/>
        </p:nvGrpSpPr>
        <p:grpSpPr>
          <a:xfrm>
            <a:off x="2511150" y="2419471"/>
            <a:ext cx="1229555" cy="572723"/>
            <a:chOff x="6537562" y="1201075"/>
            <a:chExt cx="129900" cy="485400"/>
          </a:xfrm>
        </p:grpSpPr>
        <p:cxnSp>
          <p:nvCxnSpPr>
            <p:cNvPr id="97" name="Google Shape;97;p15"/>
            <p:cNvCxnSpPr/>
            <p:nvPr/>
          </p:nvCxnSpPr>
          <p:spPr>
            <a:xfrm>
              <a:off x="6537562" y="1201075"/>
              <a:ext cx="12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" name="Google Shape;98;p15"/>
            <p:cNvCxnSpPr/>
            <p:nvPr/>
          </p:nvCxnSpPr>
          <p:spPr>
            <a:xfrm>
              <a:off x="6666575" y="1201075"/>
              <a:ext cx="0" cy="485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99" name="Google Shape;99;p15"/>
          <p:cNvGrpSpPr/>
          <p:nvPr/>
        </p:nvGrpSpPr>
        <p:grpSpPr>
          <a:xfrm flipH="1" rot="10800000">
            <a:off x="2511067" y="3573767"/>
            <a:ext cx="1226729" cy="685579"/>
            <a:chOff x="6537562" y="1201075"/>
            <a:chExt cx="129600" cy="485400"/>
          </a:xfrm>
        </p:grpSpPr>
        <p:cxnSp>
          <p:nvCxnSpPr>
            <p:cNvPr id="100" name="Google Shape;100;p15"/>
            <p:cNvCxnSpPr/>
            <p:nvPr/>
          </p:nvCxnSpPr>
          <p:spPr>
            <a:xfrm>
              <a:off x="6537562" y="1201075"/>
              <a:ext cx="129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15"/>
            <p:cNvCxnSpPr/>
            <p:nvPr/>
          </p:nvCxnSpPr>
          <p:spPr>
            <a:xfrm>
              <a:off x="6666575" y="1201075"/>
              <a:ext cx="0" cy="485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Breaking down the machine learning design process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408917" y="1062400"/>
            <a:ext cx="5486400" cy="3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latin typeface="Trebuchet MS"/>
                <a:ea typeface="Trebuchet MS"/>
                <a:cs typeface="Trebuchet MS"/>
                <a:sym typeface="Trebuchet MS"/>
              </a:rPr>
              <a:t>This </a:t>
            </a:r>
            <a:r>
              <a:rPr lang="en" u="sng">
                <a:latin typeface="Trebuchet MS"/>
                <a:ea typeface="Trebuchet MS"/>
                <a:cs typeface="Trebuchet MS"/>
                <a:sym typeface="Trebuchet MS"/>
              </a:rPr>
              <a:t>presentation</a:t>
            </a:r>
            <a:r>
              <a:rPr lang="en" u="sng"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 we will focus on </a:t>
            </a: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supervised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 machine learning approaches - we have recorded values for the output!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rebuchet MS"/>
              <a:buAutoNum type="arabicPeriod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Identify a prediction problem - what are the inputs and outputs?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rebuchet MS"/>
              <a:buAutoNum type="arabicPeriod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Choose a functional form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rebuchet MS"/>
              <a:buAutoNum type="arabicPeriod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Use optimization to get to the best 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version of your model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rebuchet MS"/>
              <a:buAutoNum type="arabicPeriod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Evaluate your model’s performance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latin typeface="Trebuchet MS"/>
                <a:ea typeface="Trebuchet MS"/>
                <a:cs typeface="Trebuchet MS"/>
                <a:sym typeface="Trebuchet MS"/>
              </a:rPr>
              <a:t>Beyond this presentation:</a:t>
            </a:r>
            <a:endParaRPr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rebuchet MS"/>
              <a:buAutoNum type="arabicPeriod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Deploy your model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rebuchet MS"/>
              <a:buAutoNum type="arabicPeriod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Acquire new data, repeat steps 1-5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 b="0" l="25285" r="30220" t="0"/>
          <a:stretch/>
        </p:blipFill>
        <p:spPr>
          <a:xfrm>
            <a:off x="6228467" y="1179150"/>
            <a:ext cx="2441149" cy="36593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13" y="2510575"/>
            <a:ext cx="8167041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Defining a functional form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328550" y="1062400"/>
            <a:ext cx="842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How do we get from our input</a:t>
            </a: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to our output?  We define a </a:t>
            </a:r>
            <a:r>
              <a:rPr lang="en" u="sng">
                <a:latin typeface="Trebuchet MS"/>
                <a:ea typeface="Trebuchet MS"/>
                <a:cs typeface="Trebuchet MS"/>
                <a:sym typeface="Trebuchet MS"/>
              </a:rPr>
              <a:t>function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6" name="Google Shape;116;p17"/>
          <p:cNvCxnSpPr>
            <a:endCxn id="117" idx="0"/>
          </p:cNvCxnSpPr>
          <p:nvPr/>
        </p:nvCxnSpPr>
        <p:spPr>
          <a:xfrm>
            <a:off x="908577" y="3061375"/>
            <a:ext cx="144300" cy="703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7" name="Google Shape;117;p17"/>
          <p:cNvSpPr txBox="1"/>
          <p:nvPr/>
        </p:nvSpPr>
        <p:spPr>
          <a:xfrm>
            <a:off x="234327" y="3764875"/>
            <a:ext cx="1637100" cy="400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Output or </a:t>
            </a: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Target</a:t>
            </a:r>
            <a:r>
              <a:rPr lang="en"/>
              <a:t> </a:t>
            </a:r>
            <a:endParaRPr/>
          </a:p>
        </p:txBody>
      </p:sp>
      <p:cxnSp>
        <p:nvCxnSpPr>
          <p:cNvPr id="118" name="Google Shape;118;p17"/>
          <p:cNvCxnSpPr>
            <a:endCxn id="119" idx="1"/>
          </p:cNvCxnSpPr>
          <p:nvPr/>
        </p:nvCxnSpPr>
        <p:spPr>
          <a:xfrm flipH="1" rot="10800000">
            <a:off x="1793713" y="1997525"/>
            <a:ext cx="945600" cy="508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9" name="Google Shape;119;p17"/>
          <p:cNvSpPr txBox="1"/>
          <p:nvPr/>
        </p:nvSpPr>
        <p:spPr>
          <a:xfrm>
            <a:off x="2739313" y="1689725"/>
            <a:ext cx="1884000" cy="615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Indicates output is a </a:t>
            </a:r>
            <a:r>
              <a:rPr lang="en" u="sng">
                <a:latin typeface="Trebuchet MS"/>
                <a:ea typeface="Trebuchet MS"/>
                <a:cs typeface="Trebuchet MS"/>
                <a:sym typeface="Trebuchet MS"/>
              </a:rPr>
              <a:t>function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 of inputs</a:t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 rot="5400000">
            <a:off x="2964338" y="2090425"/>
            <a:ext cx="144300" cy="2086200"/>
          </a:xfrm>
          <a:prstGeom prst="rightBracket">
            <a:avLst>
              <a:gd fmla="val 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" name="Google Shape;121;p17"/>
          <p:cNvCxnSpPr>
            <a:stCxn id="120" idx="2"/>
            <a:endCxn id="122" idx="0"/>
          </p:cNvCxnSpPr>
          <p:nvPr/>
        </p:nvCxnSpPr>
        <p:spPr>
          <a:xfrm>
            <a:off x="3036488" y="3205675"/>
            <a:ext cx="335700" cy="1131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7"/>
          <p:cNvSpPr txBox="1"/>
          <p:nvPr/>
        </p:nvSpPr>
        <p:spPr>
          <a:xfrm>
            <a:off x="2403438" y="4337575"/>
            <a:ext cx="1937400" cy="615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The </a:t>
            </a:r>
            <a:r>
              <a:rPr i="1" lang="en">
                <a:latin typeface="Trebuchet MS"/>
                <a:ea typeface="Trebuchet MS"/>
                <a:cs typeface="Trebuchet MS"/>
                <a:sym typeface="Trebuchet MS"/>
              </a:rPr>
              <a:t>p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 inputs to the model, or </a:t>
            </a: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features</a:t>
            </a:r>
            <a:endParaRPr b="1"/>
          </a:p>
        </p:txBody>
      </p:sp>
      <p:sp>
        <p:nvSpPr>
          <p:cNvPr id="123" name="Google Shape;123;p17"/>
          <p:cNvSpPr/>
          <p:nvPr/>
        </p:nvSpPr>
        <p:spPr>
          <a:xfrm rot="5400000">
            <a:off x="6431738" y="1549675"/>
            <a:ext cx="144300" cy="3167700"/>
          </a:xfrm>
          <a:prstGeom prst="rightBracket">
            <a:avLst>
              <a:gd fmla="val 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p17"/>
          <p:cNvCxnSpPr/>
          <p:nvPr/>
        </p:nvCxnSpPr>
        <p:spPr>
          <a:xfrm rot="10800000">
            <a:off x="5852338" y="3047400"/>
            <a:ext cx="0" cy="15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7"/>
          <p:cNvCxnSpPr>
            <a:stCxn id="123" idx="2"/>
            <a:endCxn id="126" idx="0"/>
          </p:cNvCxnSpPr>
          <p:nvPr/>
        </p:nvCxnSpPr>
        <p:spPr>
          <a:xfrm>
            <a:off x="6503888" y="3205675"/>
            <a:ext cx="277500" cy="900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7"/>
          <p:cNvSpPr txBox="1"/>
          <p:nvPr/>
        </p:nvSpPr>
        <p:spPr>
          <a:xfrm>
            <a:off x="5621463" y="4106425"/>
            <a:ext cx="2319900" cy="831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The </a:t>
            </a: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weights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 for each feature - lets us connect inputs to output </a:t>
            </a:r>
            <a:endParaRPr b="1"/>
          </a:p>
        </p:txBody>
      </p:sp>
      <p:cxnSp>
        <p:nvCxnSpPr>
          <p:cNvPr id="127" name="Google Shape;127;p17"/>
          <p:cNvCxnSpPr/>
          <p:nvPr/>
        </p:nvCxnSpPr>
        <p:spPr>
          <a:xfrm>
            <a:off x="349500" y="1542500"/>
            <a:ext cx="8445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Optimization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328550" y="1062400"/>
            <a:ext cx="842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How do we find the best version of our function? We define a </a:t>
            </a: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loss function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 and try to minimize it!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4" name="Google Shape;134;p18"/>
          <p:cNvCxnSpPr/>
          <p:nvPr/>
        </p:nvCxnSpPr>
        <p:spPr>
          <a:xfrm>
            <a:off x="349500" y="1542500"/>
            <a:ext cx="8445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063" y="2226450"/>
            <a:ext cx="3368918" cy="700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8338" y="2102488"/>
            <a:ext cx="2673425" cy="94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18"/>
          <p:cNvCxnSpPr/>
          <p:nvPr/>
        </p:nvCxnSpPr>
        <p:spPr>
          <a:xfrm>
            <a:off x="4572000" y="1813350"/>
            <a:ext cx="0" cy="310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8" name="Google Shape;138;p18"/>
          <p:cNvSpPr txBox="1"/>
          <p:nvPr/>
        </p:nvSpPr>
        <p:spPr>
          <a:xfrm>
            <a:off x="1379975" y="1644425"/>
            <a:ext cx="197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For a single example: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5954800" y="1622400"/>
            <a:ext cx="19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For the </a:t>
            </a: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full</a:t>
            </a: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 dataset: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0" name="Google Shape;140;p18"/>
          <p:cNvCxnSpPr>
            <a:endCxn id="141" idx="0"/>
          </p:cNvCxnSpPr>
          <p:nvPr/>
        </p:nvCxnSpPr>
        <p:spPr>
          <a:xfrm>
            <a:off x="882175" y="2745450"/>
            <a:ext cx="144300" cy="8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1" name="Google Shape;141;p18"/>
          <p:cNvSpPr txBox="1"/>
          <p:nvPr/>
        </p:nvSpPr>
        <p:spPr>
          <a:xfrm>
            <a:off x="399175" y="3583050"/>
            <a:ext cx="1254600" cy="615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Loss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 for one observation</a:t>
            </a:r>
            <a:endParaRPr/>
          </a:p>
        </p:txBody>
      </p:sp>
      <p:cxnSp>
        <p:nvCxnSpPr>
          <p:cNvPr id="142" name="Google Shape;142;p18"/>
          <p:cNvCxnSpPr>
            <a:endCxn id="143" idx="0"/>
          </p:cNvCxnSpPr>
          <p:nvPr/>
        </p:nvCxnSpPr>
        <p:spPr>
          <a:xfrm flipH="1">
            <a:off x="2507600" y="2794050"/>
            <a:ext cx="252300" cy="1277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3" name="Google Shape;143;p18"/>
          <p:cNvSpPr txBox="1"/>
          <p:nvPr/>
        </p:nvSpPr>
        <p:spPr>
          <a:xfrm>
            <a:off x="1961600" y="4071150"/>
            <a:ext cx="1092000" cy="831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Prediction from the model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4" name="Google Shape;144;p18"/>
          <p:cNvCxnSpPr>
            <a:endCxn id="145" idx="0"/>
          </p:cNvCxnSpPr>
          <p:nvPr/>
        </p:nvCxnSpPr>
        <p:spPr>
          <a:xfrm>
            <a:off x="3558274" y="2794025"/>
            <a:ext cx="297600" cy="957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5" name="Google Shape;145;p18"/>
          <p:cNvSpPr txBox="1"/>
          <p:nvPr/>
        </p:nvSpPr>
        <p:spPr>
          <a:xfrm>
            <a:off x="3353074" y="3751925"/>
            <a:ext cx="1005600" cy="615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Observed value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6" name="Google Shape;146;p18"/>
          <p:cNvCxnSpPr>
            <a:endCxn id="147" idx="0"/>
          </p:cNvCxnSpPr>
          <p:nvPr/>
        </p:nvCxnSpPr>
        <p:spPr>
          <a:xfrm flipH="1">
            <a:off x="5593475" y="2817075"/>
            <a:ext cx="428100" cy="873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7" name="Google Shape;147;p18"/>
          <p:cNvSpPr txBox="1"/>
          <p:nvPr/>
        </p:nvSpPr>
        <p:spPr>
          <a:xfrm>
            <a:off x="4871375" y="3690675"/>
            <a:ext cx="1444200" cy="831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Loss for the </a:t>
            </a:r>
            <a:r>
              <a:rPr lang="en" u="sng">
                <a:latin typeface="Trebuchet MS"/>
                <a:ea typeface="Trebuchet MS"/>
                <a:cs typeface="Trebuchet MS"/>
                <a:sym typeface="Trebuchet MS"/>
              </a:rPr>
              <a:t>dataset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 as a whole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8" name="Google Shape;148;p18"/>
          <p:cNvCxnSpPr>
            <a:endCxn id="149" idx="0"/>
          </p:cNvCxnSpPr>
          <p:nvPr/>
        </p:nvCxnSpPr>
        <p:spPr>
          <a:xfrm>
            <a:off x="7105100" y="2885375"/>
            <a:ext cx="288900" cy="90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9" name="Google Shape;149;p18"/>
          <p:cNvSpPr txBox="1"/>
          <p:nvPr/>
        </p:nvSpPr>
        <p:spPr>
          <a:xfrm>
            <a:off x="6728750" y="3794375"/>
            <a:ext cx="1330500" cy="831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The number of training observations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Visualizing </a:t>
            </a: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Optimization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55" name="Google Shape;155;p19"/>
          <p:cNvGrpSpPr/>
          <p:nvPr/>
        </p:nvGrpSpPr>
        <p:grpSpPr>
          <a:xfrm>
            <a:off x="2002550" y="1017725"/>
            <a:ext cx="5227456" cy="4280430"/>
            <a:chOff x="2002550" y="1017725"/>
            <a:chExt cx="5227456" cy="4280430"/>
          </a:xfrm>
        </p:grpSpPr>
        <p:pic>
          <p:nvPicPr>
            <p:cNvPr descr="Intro to optimization in deep learning: Gradient Descent" id="156" name="Google Shape;156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02550" y="1017725"/>
              <a:ext cx="5138900" cy="3854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19"/>
            <p:cNvSpPr/>
            <p:nvPr/>
          </p:nvSpPr>
          <p:spPr>
            <a:xfrm rot="-224358">
              <a:off x="2134971" y="1875172"/>
              <a:ext cx="565805" cy="2933071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 rot="-4824766">
              <a:off x="3720350" y="3187515"/>
              <a:ext cx="565600" cy="3140981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 rot="2229330">
              <a:off x="6050132" y="3006579"/>
              <a:ext cx="565747" cy="2224286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0" name="Google Shape;160;p19"/>
          <p:cNvPicPr preferRelativeResize="0"/>
          <p:nvPr/>
        </p:nvPicPr>
        <p:blipFill rotWithShape="1">
          <a:blip r:embed="rId4">
            <a:alphaModFix/>
          </a:blip>
          <a:srcRect b="9432" l="0" r="80720" t="8045"/>
          <a:stretch/>
        </p:blipFill>
        <p:spPr>
          <a:xfrm>
            <a:off x="2371375" y="4061548"/>
            <a:ext cx="373750" cy="329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 rotWithShape="1">
          <a:blip r:embed="rId4">
            <a:alphaModFix/>
          </a:blip>
          <a:srcRect b="8739" l="60595" r="0" t="8739"/>
          <a:stretch/>
        </p:blipFill>
        <p:spPr>
          <a:xfrm>
            <a:off x="1857950" y="2061100"/>
            <a:ext cx="763920" cy="32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 rotWithShape="1">
          <a:blip r:embed="rId4">
            <a:alphaModFix/>
          </a:blip>
          <a:srcRect b="8739" l="29464" r="51256" t="8739"/>
          <a:stretch/>
        </p:blipFill>
        <p:spPr>
          <a:xfrm>
            <a:off x="6441031" y="3359450"/>
            <a:ext cx="373750" cy="3298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19"/>
          <p:cNvCxnSpPr/>
          <p:nvPr/>
        </p:nvCxnSpPr>
        <p:spPr>
          <a:xfrm flipH="1" rot="10800000">
            <a:off x="3176542" y="3667475"/>
            <a:ext cx="521700" cy="52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9"/>
          <p:cNvCxnSpPr/>
          <p:nvPr/>
        </p:nvCxnSpPr>
        <p:spPr>
          <a:xfrm rot="10800000">
            <a:off x="4888350" y="3842475"/>
            <a:ext cx="1079100" cy="160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9"/>
          <p:cNvCxnSpPr/>
          <p:nvPr/>
        </p:nvCxnSpPr>
        <p:spPr>
          <a:xfrm rot="10800000">
            <a:off x="3698250" y="3442775"/>
            <a:ext cx="0" cy="22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9"/>
          <p:cNvCxnSpPr/>
          <p:nvPr/>
        </p:nvCxnSpPr>
        <p:spPr>
          <a:xfrm rot="10800000">
            <a:off x="3698400" y="3667650"/>
            <a:ext cx="346500" cy="47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19"/>
          <p:cNvSpPr/>
          <p:nvPr/>
        </p:nvSpPr>
        <p:spPr>
          <a:xfrm>
            <a:off x="3674700" y="3412375"/>
            <a:ext cx="47100" cy="47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Evaluating our model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00" y="1986875"/>
            <a:ext cx="3565125" cy="89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 txBox="1"/>
          <p:nvPr/>
        </p:nvSpPr>
        <p:spPr>
          <a:xfrm>
            <a:off x="328550" y="1062400"/>
            <a:ext cx="842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Once we’ve </a:t>
            </a: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fit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 our model to the data, how do we evaluate its performance? Through </a:t>
            </a: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metrics!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5" name="Google Shape;175;p20"/>
          <p:cNvCxnSpPr/>
          <p:nvPr/>
        </p:nvCxnSpPr>
        <p:spPr>
          <a:xfrm>
            <a:off x="349500" y="1542500"/>
            <a:ext cx="8445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6" name="Google Shape;176;p20"/>
          <p:cNvSpPr txBox="1"/>
          <p:nvPr/>
        </p:nvSpPr>
        <p:spPr>
          <a:xfrm>
            <a:off x="1316413" y="1622400"/>
            <a:ext cx="190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Mean squared error: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1775537" y="3842890"/>
            <a:ext cx="1553700" cy="615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Number of </a:t>
            </a:r>
            <a:r>
              <a:rPr lang="en" u="sng">
                <a:latin typeface="Trebuchet MS"/>
                <a:ea typeface="Trebuchet MS"/>
                <a:cs typeface="Trebuchet MS"/>
                <a:sym typeface="Trebuchet MS"/>
              </a:rPr>
              <a:t>test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 observations</a:t>
            </a:r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 rot="10800000">
            <a:off x="2247287" y="2703790"/>
            <a:ext cx="305100" cy="1139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20"/>
          <p:cNvSpPr/>
          <p:nvPr/>
        </p:nvSpPr>
        <p:spPr>
          <a:xfrm>
            <a:off x="6110800" y="1975275"/>
            <a:ext cx="943200" cy="2874300"/>
          </a:xfrm>
          <a:prstGeom prst="rect">
            <a:avLst/>
          </a:prstGeom>
          <a:solidFill>
            <a:srgbClr val="D9D2E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7233025" y="1975275"/>
            <a:ext cx="144300" cy="2874300"/>
          </a:xfrm>
          <a:prstGeom prst="rightBracket">
            <a:avLst>
              <a:gd fmla="val 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 txBox="1"/>
          <p:nvPr/>
        </p:nvSpPr>
        <p:spPr>
          <a:xfrm>
            <a:off x="7747225" y="3212325"/>
            <a:ext cx="1268100" cy="400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Full dataset</a:t>
            </a:r>
            <a:endParaRPr/>
          </a:p>
        </p:txBody>
      </p:sp>
      <p:cxnSp>
        <p:nvCxnSpPr>
          <p:cNvPr id="182" name="Google Shape;182;p20"/>
          <p:cNvCxnSpPr>
            <a:stCxn id="181" idx="1"/>
            <a:endCxn id="180" idx="2"/>
          </p:cNvCxnSpPr>
          <p:nvPr/>
        </p:nvCxnSpPr>
        <p:spPr>
          <a:xfrm rot="10800000">
            <a:off x="7377325" y="3412425"/>
            <a:ext cx="369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0"/>
          <p:cNvSpPr/>
          <p:nvPr/>
        </p:nvSpPr>
        <p:spPr>
          <a:xfrm>
            <a:off x="6110800" y="1975275"/>
            <a:ext cx="943200" cy="16869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~70%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4508300" y="2618625"/>
            <a:ext cx="1268100" cy="400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Training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 data</a:t>
            </a:r>
            <a:endParaRPr/>
          </a:p>
        </p:txBody>
      </p:sp>
      <p:cxnSp>
        <p:nvCxnSpPr>
          <p:cNvPr id="185" name="Google Shape;185;p20"/>
          <p:cNvCxnSpPr>
            <a:stCxn id="184" idx="3"/>
            <a:endCxn id="183" idx="1"/>
          </p:cNvCxnSpPr>
          <p:nvPr/>
        </p:nvCxnSpPr>
        <p:spPr>
          <a:xfrm>
            <a:off x="5776400" y="2818725"/>
            <a:ext cx="334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0"/>
          <p:cNvSpPr txBox="1"/>
          <p:nvPr/>
        </p:nvSpPr>
        <p:spPr>
          <a:xfrm>
            <a:off x="4544600" y="4094950"/>
            <a:ext cx="1195500" cy="400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Testing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 data</a:t>
            </a:r>
            <a:endParaRPr/>
          </a:p>
        </p:txBody>
      </p:sp>
      <p:cxnSp>
        <p:nvCxnSpPr>
          <p:cNvPr id="187" name="Google Shape;187;p20"/>
          <p:cNvCxnSpPr>
            <a:stCxn id="186" idx="3"/>
          </p:cNvCxnSpPr>
          <p:nvPr/>
        </p:nvCxnSpPr>
        <p:spPr>
          <a:xfrm>
            <a:off x="5740100" y="4295050"/>
            <a:ext cx="370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0"/>
          <p:cNvSpPr txBox="1"/>
          <p:nvPr/>
        </p:nvSpPr>
        <p:spPr>
          <a:xfrm>
            <a:off x="6240250" y="4050425"/>
            <a:ext cx="68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~30%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9" name="Google Shape;189;p20"/>
          <p:cNvCxnSpPr/>
          <p:nvPr/>
        </p:nvCxnSpPr>
        <p:spPr>
          <a:xfrm>
            <a:off x="4272375" y="1720025"/>
            <a:ext cx="0" cy="3218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666729" y="798343"/>
            <a:ext cx="24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Image Credits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835979" y="1305213"/>
            <a:ext cx="8429100" cy="31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Trebuchet MS"/>
                <a:ea typeface="Trebuchet MS"/>
                <a:cs typeface="Trebuchet MS"/>
                <a:sym typeface="Trebuchet MS"/>
              </a:rPr>
              <a:t>Unsplash:</a:t>
            </a:r>
            <a:endParaRPr sz="16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Char char="-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Edgar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Char char="-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Oscar Sutton 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Char char="-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Oliur 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Char char="-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David Guenther 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Char char="-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CHUTTERSNAP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Char char="-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Ksenia Kudelkina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Char char="-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Dimitar Donovski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-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Pietro Jeng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SAP Insights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3626563" y="1254149"/>
            <a:ext cx="5354400" cy="28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latin typeface="Trebuchet MS"/>
                <a:ea typeface="Trebuchet MS"/>
                <a:cs typeface="Trebuchet MS"/>
                <a:sym typeface="Trebuchet MS"/>
              </a:rPr>
              <a:t>Check out our workshop series </a:t>
            </a:r>
            <a:r>
              <a:rPr b="1" lang="en" sz="39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site</a:t>
            </a:r>
            <a:r>
              <a:rPr b="1" lang="en" sz="3900">
                <a:latin typeface="Trebuchet MS"/>
                <a:ea typeface="Trebuchet MS"/>
                <a:cs typeface="Trebuchet MS"/>
                <a:sym typeface="Trebuchet MS"/>
              </a:rPr>
              <a:t> for more learning resources!</a:t>
            </a:r>
            <a:endParaRPr b="1" sz="3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97" name="Google Shape;197;p21"/>
          <p:cNvCxnSpPr/>
          <p:nvPr/>
        </p:nvCxnSpPr>
        <p:spPr>
          <a:xfrm>
            <a:off x="3465825" y="381750"/>
            <a:ext cx="0" cy="4450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